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5143500" cx="9144000"/>
  <p:notesSz cx="6858000" cy="9144000"/>
  <p:embeddedFontLst>
    <p:embeddedFont>
      <p:font typeface="Roboto"/>
      <p:regular r:id="rId54"/>
      <p:bold r:id="rId55"/>
      <p:italic r:id="rId56"/>
      <p:boldItalic r:id="rId57"/>
    </p:embeddedFont>
    <p:embeddedFont>
      <p:font typeface="Leckerli One"/>
      <p:regular r:id="rId58"/>
    </p:embeddedFont>
    <p:embeddedFont>
      <p:font typeface="DM Sans"/>
      <p:regular r:id="rId59"/>
      <p:bold r:id="rId60"/>
      <p:italic r:id="rId61"/>
      <p:boldItalic r:id="rId62"/>
    </p:embeddedFont>
    <p:embeddedFont>
      <p:font typeface="Merriweather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DMSans-boldItalic.fntdata"/><Relationship Id="rId61" Type="http://schemas.openxmlformats.org/officeDocument/2006/relationships/font" Target="fonts/DMSans-italic.fntdata"/><Relationship Id="rId20" Type="http://schemas.openxmlformats.org/officeDocument/2006/relationships/slide" Target="slides/slide14.xml"/><Relationship Id="rId64" Type="http://schemas.openxmlformats.org/officeDocument/2006/relationships/font" Target="fonts/Merriweather-bold.fntdata"/><Relationship Id="rId63" Type="http://schemas.openxmlformats.org/officeDocument/2006/relationships/font" Target="fonts/Merriweather-regular.fntdata"/><Relationship Id="rId22" Type="http://schemas.openxmlformats.org/officeDocument/2006/relationships/slide" Target="slides/slide16.xml"/><Relationship Id="rId66" Type="http://schemas.openxmlformats.org/officeDocument/2006/relationships/font" Target="fonts/Merriweather-boldItalic.fntdata"/><Relationship Id="rId21" Type="http://schemas.openxmlformats.org/officeDocument/2006/relationships/slide" Target="slides/slide15.xml"/><Relationship Id="rId65" Type="http://schemas.openxmlformats.org/officeDocument/2006/relationships/font" Target="fonts/Merriweather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DMSans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oboto-bold.fntdata"/><Relationship Id="rId10" Type="http://schemas.openxmlformats.org/officeDocument/2006/relationships/slide" Target="slides/slide4.xml"/><Relationship Id="rId54" Type="http://schemas.openxmlformats.org/officeDocument/2006/relationships/font" Target="fonts/Roboto-regular.fntdata"/><Relationship Id="rId13" Type="http://schemas.openxmlformats.org/officeDocument/2006/relationships/slide" Target="slides/slide7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6.xml"/><Relationship Id="rId56" Type="http://schemas.openxmlformats.org/officeDocument/2006/relationships/font" Target="fonts/Roboto-italic.fntdata"/><Relationship Id="rId15" Type="http://schemas.openxmlformats.org/officeDocument/2006/relationships/slide" Target="slides/slide9.xml"/><Relationship Id="rId59" Type="http://schemas.openxmlformats.org/officeDocument/2006/relationships/font" Target="fonts/DMSans-regular.fntdata"/><Relationship Id="rId14" Type="http://schemas.openxmlformats.org/officeDocument/2006/relationships/slide" Target="slides/slide8.xml"/><Relationship Id="rId58" Type="http://schemas.openxmlformats.org/officeDocument/2006/relationships/font" Target="fonts/LeckerliOne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96d10b3529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96d10b3529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c950f14bcf_3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c950f14bcf_3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950f14bcf_3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c950f14bcf_3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950f14bcf_3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c950f14bcf_3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c950f14bcf_3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c950f14bcf_3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694f43c1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9694f43c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9694f43c11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9694f43c11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9694f43c11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9694f43c11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9694f43c11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9694f43c11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9694f43c11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9694f43c11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9694f43c11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9694f43c11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6d10b3529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6d10b3529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9694f43c11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9694f43c11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9694f43c11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9694f43c11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9694f43c11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9694f43c11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9694f43c11_1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9694f43c11_1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9694f43c11_1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9694f43c11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9694f43c11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9694f43c11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Also acceptable: Neither of the girls brought </a:t>
            </a: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umbrella.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96d10b352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96d10b352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9694f43c11_1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9694f43c11_1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9694f43c11_1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9694f43c11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9694f43c11_1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9694f43c11_1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6d10b3529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96d10b3529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9694f43c11_1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9694f43c11_1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9694f43c11_1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9694f43c11_1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9694f43c11_1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9694f43c11_1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c950f14bcf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c950f14bcf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f2e652d15241fc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f2e652d15241fc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9694f43c11_1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9694f43c11_1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6f2e652d15241fc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6f2e652d15241fc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489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f2e652d15241fc4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f2e652d15241fc4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59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9694f43c11_1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9694f43c11_1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-1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9694f43c11_1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9694f43c11_1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950f14bcf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c950f14bcf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9694f43c11_1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9694f43c11_1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9694f43c11_1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9694f43c11_1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9694f43c11_1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9694f43c11_1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9694f43c11_1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9694f43c11_1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6f2e652d15241fc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6f2e652d15241fc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6f2e652d15241fc4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6f2e652d15241fc4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6f2e652d15241fc4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6f2e652d15241fc4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96d10b352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96d10b352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950f14bcf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c950f14bcf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950f14bcf_3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950f14bcf_3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950f14bcf_0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c950f14bcf_0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950f14bcf_3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c950f14bcf_3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950f14bcf_3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950f14bcf_3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6D2A4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document/d/1A_WthXttvWpiMTPF_EtgwiXtsezSMZ6ju5olAZQjULY/edit?usp=sharin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-228600" y="518400"/>
            <a:ext cx="9601200" cy="1477800"/>
          </a:xfrm>
          <a:prstGeom prst="rect">
            <a:avLst/>
          </a:prstGeom>
          <a:solidFill>
            <a:srgbClr val="6D2A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5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6D2A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sz="9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-228600" y="3118800"/>
            <a:ext cx="9601200" cy="1477800"/>
          </a:xfrm>
          <a:prstGeom prst="rect">
            <a:avLst/>
          </a:prstGeom>
          <a:noFill/>
          <a:ln cap="flat" cmpd="sng" w="152400">
            <a:solidFill>
              <a:srgbClr val="6D2A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6857990" y="28290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60" name="Google Shape;60;p1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90" y="28290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/>
        </p:nvSpPr>
        <p:spPr>
          <a:xfrm>
            <a:off x="228600" y="3211200"/>
            <a:ext cx="640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Stuy Prep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Lesson 26S2</a:t>
            </a:r>
            <a:endParaRPr sz="4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" name="Google Shape;62;p15"/>
          <p:cNvSpPr txBox="1"/>
          <p:nvPr/>
        </p:nvSpPr>
        <p:spPr>
          <a:xfrm>
            <a:off x="2514600" y="518400"/>
            <a:ext cx="6400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Pronouns &amp;</a:t>
            </a:r>
            <a:endParaRPr sz="4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Negative Numbers</a:t>
            </a:r>
            <a:endParaRPr sz="4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Personal </a:t>
            </a: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Object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Pronouns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5" name="Google Shape;175;p2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228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Used when the pronoun is the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object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of the sentence.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me, you, him, her, it, us, them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Give the 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chocolate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bar you’ve been 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hiding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to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Possessive </a:t>
            </a: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pronouns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8" name="Google Shape;188;p2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228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Show ownership or possession.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That book on the teacher’s desk with the blue cover is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hers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 not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mine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Relative </a:t>
            </a: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pronouns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1" name="Google Shape;201;p2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Combine clauses (independent and dependent clauses).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student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who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won the science fair smiled proudly as she walked up to receive her award.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Interrogative </a:t>
            </a: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pronouns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4" name="Google Shape;214;p2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394900" y="2088300"/>
            <a:ext cx="39486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Ask questions (not the 5 W’s, but: who, whom, whose, which, what).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Which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of these two desserts do you want for your birthday party tonight?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Common Pronoun Errors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Missing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Antecedent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 (before)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7" name="Google Shape;227;p2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228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Pronouns must have an antecedent.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the newspaper,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it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says that the 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governor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will resign.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Common Pronoun Errors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Missing Antecedent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 (after)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0" name="Google Shape;240;p2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228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 this sentence, there is no antecedent, because we don’t know what the word “it” is taking the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place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of in this sentence.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the newspaper,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board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says that the governor will resign.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Common Pronoun Errors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Antecedent Disagreement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 (before)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53" name="Google Shape;253;p3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Correctly used pronouns must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agree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in number and in person with the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antecedent.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Someone left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their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coat on the chair.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Common Pronoun Errors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Antecedent Disagreement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 (after)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66" name="Google Shape;266;p3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/>
        </p:nvSpPr>
        <p:spPr>
          <a:xfrm>
            <a:off x="228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singular antecedent “someone” disagrees with the plural pronoun “their.” The correct pronoun is “his” or “her.”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Someone left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his or her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coat on the chair.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Common Pronoun Errors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Ambiguous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Pronoun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 (before)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79" name="Google Shape;279;p3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 txBox="1"/>
          <p:nvPr/>
        </p:nvSpPr>
        <p:spPr>
          <a:xfrm>
            <a:off x="228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sentence may use an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antecedent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like “his” or “her,” and it’s unclear which specific person is being mentioned.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John and Bob took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his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car to the store.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Common Pronoun Errors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228600" y="1273208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Ambiguous Pronoun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4800600" y="1273208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 (after)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92" name="Google Shape;292;p3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 txBox="1"/>
          <p:nvPr/>
        </p:nvSpPr>
        <p:spPr>
          <a:xfrm>
            <a:off x="228600" y="1871108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pronoun “his” has two possible singular antecedents: John or Bob. To correct the sentence, the pronoun has to be replaced with a possessive noun.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4" name="Google Shape;294;p33"/>
          <p:cNvSpPr txBox="1"/>
          <p:nvPr/>
        </p:nvSpPr>
        <p:spPr>
          <a:xfrm>
            <a:off x="4800600" y="1871108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While walking to the bus stop,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Gina 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was drenched by the rain.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2A4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69" name="Google Shape;69;p1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Welcome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Questions on Homework 1?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1" name="Google Shape;71;p1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228600" y="20883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Punctuation and Operations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  <p:sp>
        <p:nvSpPr>
          <p:cNvPr id="74" name="Google Shape;74;p16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not, here’s an icebreaker: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Would you rather always walk like a penguin, or always walk like a pigeon?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Modifiers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228600" y="1273208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Modifiers are…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4800600" y="1273208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INCORRECT 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05" name="Google Shape;305;p3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4"/>
          <p:cNvSpPr txBox="1"/>
          <p:nvPr/>
        </p:nvSpPr>
        <p:spPr>
          <a:xfrm>
            <a:off x="228600" y="1871108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word or phrase that describes, clarifies, or provides additional information about another part of the sentence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4800600" y="1871108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John and Bob took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John’s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car to the store.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John and Bob took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Bob’s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car to the store.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Modifiers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228600" y="1273208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Modifiers are…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4800600" y="1273208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CORRECT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228600" y="1871108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placed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closest to the word they are describing as possible. In this case, Gina was walking to the bus stop, not the rain.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9" name="Google Shape;319;p3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/>
        </p:nvSpPr>
        <p:spPr>
          <a:xfrm>
            <a:off x="4800600" y="1871108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While walking to the bus stop,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Gina 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was drenched by the rain.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1" name="Google Shape;321;p35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28" name="Google Shape;328;p3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Practice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559950" y="1390175"/>
            <a:ext cx="7950000" cy="2232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Correct the pronoun error(s) in the following sentences:</a:t>
            </a:r>
            <a:endParaRPr b="1" sz="2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1.	</a:t>
            </a: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a student parks a car on </a:t>
            </a: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campus, they have to buy a parking sticker.</a:t>
            </a:r>
            <a:endParaRPr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2.	Everybody ought to do our best.</a:t>
            </a:r>
            <a:endParaRPr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3.	Neither of the girls brought their umbrella.</a:t>
            </a:r>
            <a:endParaRPr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30" name="Google Shape;330;p3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Practice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9" name="Google Shape;339;p37"/>
          <p:cNvSpPr txBox="1"/>
          <p:nvPr/>
        </p:nvSpPr>
        <p:spPr>
          <a:xfrm>
            <a:off x="559950" y="1390175"/>
            <a:ext cx="7950000" cy="1924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Correct the pronoun </a:t>
            </a: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error(s)</a:t>
            </a:r>
            <a:r>
              <a:rPr b="1"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in the following sentences:</a:t>
            </a:r>
            <a:endParaRPr b="1" sz="2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1.	If a student parks a car on campus, </a:t>
            </a: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he or she</a:t>
            </a: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have to buy a parking sticker.</a:t>
            </a:r>
            <a:endParaRPr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Since “a student” is singular, so use the singular pronoun “he or she” instead of the plural pronoun “they.”</a:t>
            </a:r>
            <a:endParaRPr i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40" name="Google Shape;340;p3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7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Practice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9" name="Google Shape;349;p38"/>
          <p:cNvSpPr txBox="1"/>
          <p:nvPr/>
        </p:nvSpPr>
        <p:spPr>
          <a:xfrm>
            <a:off x="559950" y="1390175"/>
            <a:ext cx="7950000" cy="1616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Correct the pronoun </a:t>
            </a: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error(s)</a:t>
            </a:r>
            <a:r>
              <a:rPr b="1"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in the following sentences:</a:t>
            </a:r>
            <a:endParaRPr b="1" sz="2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2.	Everybody ought to do </a:t>
            </a: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their</a:t>
            </a: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best.</a:t>
            </a:r>
            <a:endParaRPr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Although </a:t>
            </a:r>
            <a:r>
              <a:rPr i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“Everybody” looks singular, it is actually plural since it means “each person.” Therefore, we use the plural pronoun “their.”</a:t>
            </a:r>
            <a:endParaRPr i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50" name="Google Shape;350;p3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8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58" name="Google Shape;358;p3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Practice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559950" y="1390175"/>
            <a:ext cx="7950000" cy="1924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Correct the pronoun </a:t>
            </a: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error(s)</a:t>
            </a:r>
            <a:r>
              <a:rPr b="1"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in the following sentences:</a:t>
            </a:r>
            <a:endParaRPr b="1" sz="2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3.	Neither of the girls brought </a:t>
            </a: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her</a:t>
            </a: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umbrella.</a:t>
            </a:r>
            <a:endParaRPr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“Neither” means “not one,” so it’s singular. Since we know it’s referring to not one of the girls, we can use the singular pronoun “she.”</a:t>
            </a:r>
            <a:endParaRPr i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60" name="Google Shape;360;p3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9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/>
          <p:nvPr/>
        </p:nvSpPr>
        <p:spPr>
          <a:xfrm>
            <a:off x="-8" y="0"/>
            <a:ext cx="1433885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6D2A4B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-53 -1 -240 |-50| -94</a:t>
            </a:r>
          </a:p>
        </p:txBody>
      </p:sp>
      <p:sp>
        <p:nvSpPr>
          <p:cNvPr id="367" name="Google Shape;367;p40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6D2A4B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  <p:sp>
        <p:nvSpPr>
          <p:cNvPr id="368" name="Google Shape;368;p40"/>
          <p:cNvSpPr/>
          <p:nvPr/>
        </p:nvSpPr>
        <p:spPr>
          <a:xfrm>
            <a:off x="0" y="1547100"/>
            <a:ext cx="9144000" cy="738900"/>
          </a:xfrm>
          <a:prstGeom prst="rect">
            <a:avLst/>
          </a:prstGeom>
          <a:solidFill>
            <a:srgbClr val="6D2A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0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6D2A4B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sz="9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2514600" y="1547100"/>
            <a:ext cx="640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Negative Numbers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2514600" y="1011000"/>
            <a:ext cx="64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Mathematics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228600" y="25146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Aim:</a:t>
            </a: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Understand negative numbers and how they exist on the number line.</a:t>
            </a:r>
            <a:endParaRPr b="1"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4800600" y="251865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 Now:</a:t>
            </a: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What are opposite numbers?</a:t>
            </a:r>
            <a:endParaRPr b="1"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  <p:sp>
        <p:nvSpPr>
          <p:cNvPr id="379" name="Google Shape;379;p4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381" name="Google Shape;381;p4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Negative Numbers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3" name="Google Shape;383;p41"/>
          <p:cNvSpPr txBox="1"/>
          <p:nvPr/>
        </p:nvSpPr>
        <p:spPr>
          <a:xfrm>
            <a:off x="440750" y="1547880"/>
            <a:ext cx="82062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Negative numbers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or opposite numbers, are numbers with the same value but different signs. Every positive number has its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negative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counterpart, except 0.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negative, or opposite, of 4 is -4.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opposite of -12 is 12.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390" name="Google Shape;390;p4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2"/>
          <p:cNvSpPr txBox="1"/>
          <p:nvPr/>
        </p:nvSpPr>
        <p:spPr>
          <a:xfrm>
            <a:off x="544325" y="1925400"/>
            <a:ext cx="3658800" cy="15237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they have the same sign, you add them and keep the negative sign.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-3 + (-4) = -7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2" name="Google Shape;392;p4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Operations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93" name="Google Shape;393;p42"/>
          <p:cNvSpPr txBox="1"/>
          <p:nvPr/>
        </p:nvSpPr>
        <p:spPr>
          <a:xfrm>
            <a:off x="4940875" y="1526380"/>
            <a:ext cx="3658800" cy="22626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they have opposite signs, you subtract them and keep the sign of the larger number (number with larger value).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-7 + 5 = 5-7 = -2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4" name="Google Shape;394;p42"/>
          <p:cNvSpPr txBox="1"/>
          <p:nvPr/>
        </p:nvSpPr>
        <p:spPr>
          <a:xfrm>
            <a:off x="544325" y="1447570"/>
            <a:ext cx="82062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Adding Negative Numbers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5" name="Google Shape;395;p42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402" name="Google Shape;402;p4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3"/>
          <p:cNvSpPr txBox="1"/>
          <p:nvPr/>
        </p:nvSpPr>
        <p:spPr>
          <a:xfrm>
            <a:off x="468900" y="1488198"/>
            <a:ext cx="8206200" cy="26166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Subtracting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Negative Numbers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When subtracting negative numbers, you turn the negative number being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subtracted into a positive number and switch the minus sign to a plus.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-5 - (-10) = -5 + 10 = 5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Remember: </a:t>
            </a: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Keep-Change-Change!</a:t>
            </a:r>
            <a:endParaRPr b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4" name="Google Shape;404;p4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Operations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05" name="Google Shape;405;p43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-5304833" y="-12"/>
            <a:ext cx="18684597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6D2A4B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his mine theirs you they us yourself</a:t>
            </a:r>
          </a:p>
        </p:txBody>
      </p:sp>
      <p:sp>
        <p:nvSpPr>
          <p:cNvPr id="81" name="Google Shape;81;p17"/>
          <p:cNvSpPr/>
          <p:nvPr/>
        </p:nvSpPr>
        <p:spPr>
          <a:xfrm>
            <a:off x="0" y="1547100"/>
            <a:ext cx="9144000" cy="738900"/>
          </a:xfrm>
          <a:prstGeom prst="rect">
            <a:avLst/>
          </a:prstGeom>
          <a:solidFill>
            <a:srgbClr val="6D2A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6D2A4B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sz="9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2514600" y="1547100"/>
            <a:ext cx="640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514600" y="1011000"/>
            <a:ext cx="64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DM Sans"/>
                <a:ea typeface="DM Sans"/>
                <a:cs typeface="DM Sans"/>
                <a:sym typeface="DM Sans"/>
              </a:rPr>
              <a:t>English Language Arts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28600" y="25146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Aim: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Recognize and understand pronouns and when to use them correctly.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800600" y="251865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Do Now: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What are your pronouns?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-8" y="42726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6D2A4B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412" name="Google Shape;412;p4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4"/>
          <p:cNvSpPr txBox="1"/>
          <p:nvPr/>
        </p:nvSpPr>
        <p:spPr>
          <a:xfrm>
            <a:off x="468900" y="1488198"/>
            <a:ext cx="8206200" cy="2308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Multiplying/Dividing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Negative Numbers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the two values being multiplied or divided are the same sign (both negative), the result is positive.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(-3)(-6) = 18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-15/-5 = 3</a:t>
            </a:r>
            <a:endParaRPr b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4" name="Google Shape;414;p4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Operations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5" name="Google Shape;415;p44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422" name="Google Shape;422;p4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5"/>
          <p:cNvSpPr txBox="1"/>
          <p:nvPr/>
        </p:nvSpPr>
        <p:spPr>
          <a:xfrm>
            <a:off x="468900" y="1488198"/>
            <a:ext cx="8206200" cy="2539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Multiplying/Dividing Negative Numbers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the two values being multiplied or divided are opposite signs (one positive and one negative), the result is negative.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(-3)(2) = -6 or (3)(-2) = -6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-18/6 = -3 or 18/-6 = -3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4" name="Google Shape;424;p4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Operations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5" name="Google Shape;425;p45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6"/>
          <p:cNvSpPr/>
          <p:nvPr/>
        </p:nvSpPr>
        <p:spPr>
          <a:xfrm>
            <a:off x="1538100" y="2396312"/>
            <a:ext cx="6067800" cy="1651200"/>
          </a:xfrm>
          <a:prstGeom prst="roundRect">
            <a:avLst>
              <a:gd fmla="val 16667" name="adj"/>
            </a:avLst>
          </a:prstGeom>
          <a:solidFill>
            <a:srgbClr val="C6DED9"/>
          </a:solidFill>
          <a:ln cap="flat" cmpd="sng" w="91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375" lIns="87375" spcFirstLastPara="1" rIns="87375" wrap="square" tIns="87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8"/>
          </a:p>
        </p:txBody>
      </p:sp>
      <p:sp>
        <p:nvSpPr>
          <p:cNvPr id="431" name="Google Shape;431;p4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433" name="Google Shape;433;p4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Number Lines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35" name="Google Shape;435;p46"/>
          <p:cNvSpPr txBox="1"/>
          <p:nvPr/>
        </p:nvSpPr>
        <p:spPr>
          <a:xfrm>
            <a:off x="440750" y="1490400"/>
            <a:ext cx="82062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number line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is a horizontal line numbered at regular intervals, from smallest on the left to biggest on the right.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36" name="Google Shape;436;p46"/>
          <p:cNvGrpSpPr/>
          <p:nvPr/>
        </p:nvGrpSpPr>
        <p:grpSpPr>
          <a:xfrm>
            <a:off x="1811898" y="2579182"/>
            <a:ext cx="5520609" cy="1223385"/>
            <a:chOff x="1658550" y="2412450"/>
            <a:chExt cx="5775300" cy="1279825"/>
          </a:xfrm>
        </p:grpSpPr>
        <p:pic>
          <p:nvPicPr>
            <p:cNvPr id="437" name="Google Shape;437;p46"/>
            <p:cNvPicPr preferRelativeResize="0"/>
            <p:nvPr/>
          </p:nvPicPr>
          <p:blipFill rotWithShape="1">
            <a:blip r:embed="rId4">
              <a:alphaModFix/>
            </a:blip>
            <a:srcRect b="0" l="30614" r="30800" t="40884"/>
            <a:stretch/>
          </p:blipFill>
          <p:spPr>
            <a:xfrm>
              <a:off x="2172450" y="2412450"/>
              <a:ext cx="4799100" cy="1279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8" name="Google Shape;438;p46"/>
            <p:cNvCxnSpPr/>
            <p:nvPr/>
          </p:nvCxnSpPr>
          <p:spPr>
            <a:xfrm>
              <a:off x="1658550" y="2823500"/>
              <a:ext cx="5775300" cy="29700"/>
            </a:xfrm>
            <a:prstGeom prst="straightConnector1">
              <a:avLst/>
            </a:prstGeom>
            <a:noFill/>
            <a:ln cap="flat" cmpd="sng" w="728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439" name="Google Shape;439;p46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7"/>
          <p:cNvSpPr/>
          <p:nvPr/>
        </p:nvSpPr>
        <p:spPr>
          <a:xfrm>
            <a:off x="573600" y="1372589"/>
            <a:ext cx="7996800" cy="1086000"/>
          </a:xfrm>
          <a:prstGeom prst="roundRect">
            <a:avLst>
              <a:gd fmla="val 41819" name="adj"/>
            </a:avLst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447" name="Google Shape;447;p4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7"/>
          <p:cNvSpPr txBox="1"/>
          <p:nvPr/>
        </p:nvSpPr>
        <p:spPr>
          <a:xfrm>
            <a:off x="1490400" y="228600"/>
            <a:ext cx="74250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Number Lines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9" name="Google Shape;449;p47"/>
          <p:cNvSpPr txBox="1"/>
          <p:nvPr/>
        </p:nvSpPr>
        <p:spPr>
          <a:xfrm>
            <a:off x="440750" y="1490400"/>
            <a:ext cx="82062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Most number lines place 0 in the middle, but not all of them do. Depending on the problem, the number line could include only positive numbers, only negative numbers, or both.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50" name="Google Shape;450;p47"/>
          <p:cNvGrpSpPr/>
          <p:nvPr/>
        </p:nvGrpSpPr>
        <p:grpSpPr>
          <a:xfrm>
            <a:off x="955465" y="1490400"/>
            <a:ext cx="2892600" cy="771400"/>
            <a:chOff x="937878" y="1668450"/>
            <a:chExt cx="2892600" cy="771400"/>
          </a:xfrm>
        </p:grpSpPr>
        <p:pic>
          <p:nvPicPr>
            <p:cNvPr id="451" name="Google Shape;451;p47"/>
            <p:cNvPicPr preferRelativeResize="0"/>
            <p:nvPr/>
          </p:nvPicPr>
          <p:blipFill rotWithShape="1">
            <a:blip r:embed="rId4">
              <a:alphaModFix/>
            </a:blip>
            <a:srcRect b="0" l="14107" r="52442" t="40884"/>
            <a:stretch/>
          </p:blipFill>
          <p:spPr>
            <a:xfrm>
              <a:off x="1138075" y="1668450"/>
              <a:ext cx="2507575" cy="771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2" name="Google Shape;452;p47"/>
            <p:cNvCxnSpPr/>
            <p:nvPr/>
          </p:nvCxnSpPr>
          <p:spPr>
            <a:xfrm>
              <a:off x="937878" y="1925125"/>
              <a:ext cx="2892600" cy="9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grpSp>
        <p:nvGrpSpPr>
          <p:cNvPr id="453" name="Google Shape;453;p47"/>
          <p:cNvGrpSpPr/>
          <p:nvPr/>
        </p:nvGrpSpPr>
        <p:grpSpPr>
          <a:xfrm>
            <a:off x="5295929" y="1490400"/>
            <a:ext cx="2892600" cy="771400"/>
            <a:chOff x="5286029" y="1668450"/>
            <a:chExt cx="2892600" cy="771400"/>
          </a:xfrm>
        </p:grpSpPr>
        <p:pic>
          <p:nvPicPr>
            <p:cNvPr id="454" name="Google Shape;454;p47"/>
            <p:cNvPicPr preferRelativeResize="0"/>
            <p:nvPr/>
          </p:nvPicPr>
          <p:blipFill rotWithShape="1">
            <a:blip r:embed="rId4">
              <a:alphaModFix/>
            </a:blip>
            <a:srcRect b="0" l="52166" r="14384" t="40884"/>
            <a:stretch/>
          </p:blipFill>
          <p:spPr>
            <a:xfrm>
              <a:off x="5483500" y="1668450"/>
              <a:ext cx="2507575" cy="771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5" name="Google Shape;455;p47"/>
            <p:cNvCxnSpPr/>
            <p:nvPr/>
          </p:nvCxnSpPr>
          <p:spPr>
            <a:xfrm>
              <a:off x="5286029" y="1925125"/>
              <a:ext cx="2892600" cy="9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456" name="Google Shape;456;p47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8"/>
          <p:cNvSpPr/>
          <p:nvPr/>
        </p:nvSpPr>
        <p:spPr>
          <a:xfrm>
            <a:off x="573600" y="3106492"/>
            <a:ext cx="7996800" cy="1098300"/>
          </a:xfrm>
          <a:prstGeom prst="roundRect">
            <a:avLst>
              <a:gd fmla="val 41819" name="adj"/>
            </a:avLst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464" name="Google Shape;464;p4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8"/>
          <p:cNvSpPr txBox="1"/>
          <p:nvPr/>
        </p:nvSpPr>
        <p:spPr>
          <a:xfrm>
            <a:off x="1490400" y="228600"/>
            <a:ext cx="74250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Number Lines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6" name="Google Shape;466;p48"/>
          <p:cNvSpPr txBox="1"/>
          <p:nvPr/>
        </p:nvSpPr>
        <p:spPr>
          <a:xfrm>
            <a:off x="440750" y="1470650"/>
            <a:ext cx="82062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While some number lines use integers for the markers, others also represent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fractions and decimals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 When placing them on a number line, they are placed in between the numbers they fall into.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67" name="Google Shape;467;p48"/>
          <p:cNvGrpSpPr/>
          <p:nvPr/>
        </p:nvGrpSpPr>
        <p:grpSpPr>
          <a:xfrm>
            <a:off x="1476375" y="3170850"/>
            <a:ext cx="6191250" cy="892759"/>
            <a:chOff x="1476375" y="3161125"/>
            <a:chExt cx="6191250" cy="892759"/>
          </a:xfrm>
        </p:grpSpPr>
        <p:pic>
          <p:nvPicPr>
            <p:cNvPr id="468" name="Google Shape;468;p48"/>
            <p:cNvPicPr preferRelativeResize="0"/>
            <p:nvPr/>
          </p:nvPicPr>
          <p:blipFill rotWithShape="1">
            <a:blip r:embed="rId4">
              <a:alphaModFix/>
            </a:blip>
            <a:srcRect b="43223" l="0" r="0" t="41465"/>
            <a:stretch/>
          </p:blipFill>
          <p:spPr>
            <a:xfrm>
              <a:off x="1476375" y="3161125"/>
              <a:ext cx="6191250" cy="641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48"/>
            <p:cNvSpPr txBox="1"/>
            <p:nvPr/>
          </p:nvSpPr>
          <p:spPr>
            <a:xfrm>
              <a:off x="4373100" y="3592184"/>
              <a:ext cx="39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0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470" name="Google Shape;470;p48"/>
            <p:cNvSpPr txBox="1"/>
            <p:nvPr/>
          </p:nvSpPr>
          <p:spPr>
            <a:xfrm>
              <a:off x="6294450" y="3592184"/>
              <a:ext cx="39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2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471" name="Google Shape;471;p48"/>
            <p:cNvSpPr txBox="1"/>
            <p:nvPr/>
          </p:nvSpPr>
          <p:spPr>
            <a:xfrm>
              <a:off x="5193975" y="3592184"/>
              <a:ext cx="67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1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472" name="Google Shape;472;p48"/>
            <p:cNvSpPr txBox="1"/>
            <p:nvPr/>
          </p:nvSpPr>
          <p:spPr>
            <a:xfrm>
              <a:off x="2740675" y="3592184"/>
              <a:ext cx="836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-3/2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48"/>
            <p:cNvSpPr txBox="1"/>
            <p:nvPr/>
          </p:nvSpPr>
          <p:spPr>
            <a:xfrm>
              <a:off x="2451750" y="3592175"/>
              <a:ext cx="39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-</a:t>
              </a:r>
              <a:r>
                <a:rPr lang="en" sz="1800">
                  <a:solidFill>
                    <a:schemeClr val="dk1"/>
                  </a:solidFill>
                </a:rPr>
                <a:t>2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48"/>
            <p:cNvSpPr txBox="1"/>
            <p:nvPr/>
          </p:nvSpPr>
          <p:spPr>
            <a:xfrm>
              <a:off x="4770900" y="3592175"/>
              <a:ext cx="55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0.5</a:t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475" name="Google Shape;475;p48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482" name="Google Shape;482;p4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Absolute Value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84" name="Google Shape;484;p49"/>
          <p:cNvSpPr txBox="1"/>
          <p:nvPr/>
        </p:nvSpPr>
        <p:spPr>
          <a:xfrm>
            <a:off x="440750" y="1490400"/>
            <a:ext cx="8206200" cy="2478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absolute value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of a number is the magnitude of that number. In other words, the distance of that number from zero (on the number line).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For example, the number 5 is 5 units away from the number line, so the absolute value of 5 is 5. The absolute value of -5 is also 5.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5" name="Google Shape;485;p49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492" name="Google Shape;492;p5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0"/>
          <p:cNvSpPr txBox="1"/>
          <p:nvPr/>
        </p:nvSpPr>
        <p:spPr>
          <a:xfrm>
            <a:off x="1490400" y="228600"/>
            <a:ext cx="74250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Absolute Value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94" name="Google Shape;494;p50"/>
          <p:cNvSpPr txBox="1"/>
          <p:nvPr/>
        </p:nvSpPr>
        <p:spPr>
          <a:xfrm>
            <a:off x="440750" y="1490400"/>
            <a:ext cx="8206200" cy="2862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 easy way to think about the absolute value is to change whatever the number is to a positive number. 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absolute value is represented using two | lines.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|8| = 8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|-10| = 10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|-489| = ?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5" name="Google Shape;495;p50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02" name="Google Shape;502;p5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1"/>
          <p:cNvSpPr txBox="1"/>
          <p:nvPr/>
        </p:nvSpPr>
        <p:spPr>
          <a:xfrm>
            <a:off x="1490400" y="228600"/>
            <a:ext cx="74250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Absolute Value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4" name="Google Shape;504;p51"/>
          <p:cNvSpPr txBox="1"/>
          <p:nvPr/>
        </p:nvSpPr>
        <p:spPr>
          <a:xfrm>
            <a:off x="468900" y="1490400"/>
            <a:ext cx="8206200" cy="2432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When solving equations that use the absolute value symbol, always solve the inside of the absolute value to its most simplified form.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Tip: Make sure you don't confuse your 1’s with |!</a:t>
            </a:r>
            <a:endParaRPr b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|39-40| = |-1| = 1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|72-13| = ?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5" name="Google Shape;505;p51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12" name="Google Shape;512;p5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Absolute Value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14" name="Google Shape;514;p52"/>
          <p:cNvSpPr txBox="1"/>
          <p:nvPr/>
        </p:nvSpPr>
        <p:spPr>
          <a:xfrm>
            <a:off x="468900" y="1490400"/>
            <a:ext cx="8206200" cy="2154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When the negative sign is outside the absolute value sign, the negative sign stays.</a:t>
            </a:r>
            <a:endParaRPr b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-|52| = -(52) = -52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-|-4| = -(4) = -4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-|25-26| = ?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5" name="Google Shape;515;p52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22" name="Google Shape;522;p5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Graphing Points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24" name="Google Shape;524;p53"/>
          <p:cNvSpPr txBox="1"/>
          <p:nvPr/>
        </p:nvSpPr>
        <p:spPr>
          <a:xfrm>
            <a:off x="468900" y="1490400"/>
            <a:ext cx="8206200" cy="24936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coordinate plane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is formed by two number lines, one vertical (the y-axis) and one horizontal (the x-axis). The two number lines meet at the origin, or (0, 0).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point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on the coordinate plane is defined by (x, y), where x represents how far left/right the point is, and y how far up/down the point is.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5" name="Google Shape;525;p53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  <p:sp>
        <p:nvSpPr>
          <p:cNvPr id="93" name="Google Shape;93;p1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228600" y="1595225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pronoun is a word that takes the place of a noun.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800600" y="1895275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8" name="Google Shape;98;p1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28600" y="2493175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Instead of calling someone by their name, you call them by “her” or “him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.”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800600" y="2493175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Karen lost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her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phone, and Maria noticed, asking, “Did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you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lose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your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phone?”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525" y="1236057"/>
            <a:ext cx="3263090" cy="29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33" name="Google Shape;533;p54" title="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Graphing Points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35" name="Google Shape;535;p54"/>
          <p:cNvSpPr txBox="1"/>
          <p:nvPr/>
        </p:nvSpPr>
        <p:spPr>
          <a:xfrm>
            <a:off x="4296275" y="1236057"/>
            <a:ext cx="4093200" cy="2955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By having two number lines cut into each other, we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create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four separate spaces, known as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quadrants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 There are four quadrants, each with different combinations of signs of the x and y coordinates.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6" name="Google Shape;536;p54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5"/>
          <p:cNvPicPr preferRelativeResize="0"/>
          <p:nvPr/>
        </p:nvPicPr>
        <p:blipFill rotWithShape="1">
          <a:blip r:embed="rId3">
            <a:alphaModFix/>
          </a:blip>
          <a:srcRect b="7749" l="7376" r="8036" t="10685"/>
          <a:stretch/>
        </p:blipFill>
        <p:spPr>
          <a:xfrm>
            <a:off x="666600" y="1151675"/>
            <a:ext cx="3287789" cy="31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44" name="Google Shape;544;p55" title="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Graphing Points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6" name="Google Shape;546;p55"/>
          <p:cNvSpPr txBox="1"/>
          <p:nvPr/>
        </p:nvSpPr>
        <p:spPr>
          <a:xfrm>
            <a:off x="4296275" y="1261800"/>
            <a:ext cx="4417800" cy="2940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To graph a point (x, y):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Start at (0, 0)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Move x units left/right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Move y units up/down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Plot the point.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x (y) is positive, move right (up).</a:t>
            </a:r>
            <a:endParaRPr sz="2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x (y) is negative, move left (down).</a:t>
            </a:r>
            <a:endParaRPr sz="2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7" name="Google Shape;547;p55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54" name="Google Shape;554;p5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Graphing Points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6" name="Google Shape;556;p56"/>
          <p:cNvSpPr txBox="1"/>
          <p:nvPr/>
        </p:nvSpPr>
        <p:spPr>
          <a:xfrm>
            <a:off x="657625" y="1627425"/>
            <a:ext cx="4417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Graph the point (-3, 4).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Start from (0, 0).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Move 3 units to the left (because -3 is negative).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Move 4 units to the up.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Plot the point.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7" name="Google Shape;557;p56"/>
          <p:cNvPicPr preferRelativeResize="0"/>
          <p:nvPr/>
        </p:nvPicPr>
        <p:blipFill rotWithShape="1">
          <a:blip r:embed="rId4">
            <a:alphaModFix/>
          </a:blip>
          <a:srcRect b="4898" l="0" r="0" t="0"/>
          <a:stretch/>
        </p:blipFill>
        <p:spPr>
          <a:xfrm>
            <a:off x="5075425" y="1099138"/>
            <a:ext cx="3410950" cy="3272963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6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65" name="Google Shape;565;p5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5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Practice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7" name="Google Shape;567;p57"/>
          <p:cNvSpPr txBox="1"/>
          <p:nvPr/>
        </p:nvSpPr>
        <p:spPr>
          <a:xfrm>
            <a:off x="468900" y="1546063"/>
            <a:ext cx="8206200" cy="1600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For what value of h is the value of (h-2)(h+3)(h-4) negative?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A. -3       B. -2       C. 1       D. 3       E. 4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8" name="Google Shape;568;p57"/>
          <p:cNvSpPr/>
          <p:nvPr/>
        </p:nvSpPr>
        <p:spPr>
          <a:xfrm>
            <a:off x="3913989" y="2400392"/>
            <a:ext cx="383100" cy="369300"/>
          </a:xfrm>
          <a:prstGeom prst="ellipse">
            <a:avLst/>
          </a:prstGeom>
          <a:noFill/>
          <a:ln cap="flat" cmpd="sng" w="381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57"/>
          <p:cNvSpPr txBox="1"/>
          <p:nvPr/>
        </p:nvSpPr>
        <p:spPr>
          <a:xfrm>
            <a:off x="468900" y="2991042"/>
            <a:ext cx="82062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 order for the value of the expression to be negative, either all three of (h-2), (h+3), and (h-4) have to be negative, or only one of those values is negative.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0" name="Google Shape;570;p57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77" name="Google Shape;577;p5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8"/>
          <p:cNvSpPr txBox="1"/>
          <p:nvPr/>
        </p:nvSpPr>
        <p:spPr>
          <a:xfrm>
            <a:off x="1490400" y="228600"/>
            <a:ext cx="74250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Practice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9" name="Google Shape;579;p58"/>
          <p:cNvSpPr txBox="1"/>
          <p:nvPr/>
        </p:nvSpPr>
        <p:spPr>
          <a:xfrm>
            <a:off x="468900" y="1490400"/>
            <a:ext cx="8206200" cy="1827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value of 4|x| - 7|y| if x=-5 and y=-12?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value of |x-y| + |y+x| if x=-2 and y=-4?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0" name="Google Shape;580;p58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87" name="Google Shape;587;p5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9"/>
          <p:cNvSpPr txBox="1"/>
          <p:nvPr/>
        </p:nvSpPr>
        <p:spPr>
          <a:xfrm>
            <a:off x="1490400" y="228600"/>
            <a:ext cx="74250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Practice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9" name="Google Shape;589;p59"/>
          <p:cNvSpPr txBox="1"/>
          <p:nvPr/>
        </p:nvSpPr>
        <p:spPr>
          <a:xfrm>
            <a:off x="468900" y="1490400"/>
            <a:ext cx="8206200" cy="22626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value of 4|x| - 7|y| if x=-5 and y=-12?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4|x| - 7|y| = 4|-5| - 7|-12|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             = 4(5) - 7(12)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             = 20 - 84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             =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-64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0" name="Google Shape;590;p59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6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97" name="Google Shape;597;p6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0"/>
          <p:cNvSpPr txBox="1"/>
          <p:nvPr/>
        </p:nvSpPr>
        <p:spPr>
          <a:xfrm>
            <a:off x="1490400" y="228600"/>
            <a:ext cx="74250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Practice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9" name="Google Shape;599;p60"/>
          <p:cNvSpPr txBox="1"/>
          <p:nvPr/>
        </p:nvSpPr>
        <p:spPr>
          <a:xfrm>
            <a:off x="468900" y="1537450"/>
            <a:ext cx="8206200" cy="22626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value of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|x-y| + |y+x|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x=-2 and y=-4?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|x-y| + |y+x|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= |-2-(-4)| - |-4+(-2)|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                 = |-2+4| - |-4-2|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                 = |2| - |-6|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                 = 2 - 6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                 =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-4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0" name="Google Shape;600;p60"/>
          <p:cNvSpPr/>
          <p:nvPr/>
        </p:nvSpPr>
        <p:spPr>
          <a:xfrm>
            <a:off x="-5194858" y="4372100"/>
            <a:ext cx="15173441" cy="771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-13 |2 - 25| -6122 -1 -240 |-50| -94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1"/>
          <p:cNvSpPr/>
          <p:nvPr/>
        </p:nvSpPr>
        <p:spPr>
          <a:xfrm>
            <a:off x="-228600" y="518400"/>
            <a:ext cx="9601200" cy="1477800"/>
          </a:xfrm>
          <a:prstGeom prst="rect">
            <a:avLst/>
          </a:prstGeom>
          <a:solidFill>
            <a:srgbClr val="6D2A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61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6D2A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sz="9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7" name="Google Shape;607;p61"/>
          <p:cNvSpPr/>
          <p:nvPr/>
        </p:nvSpPr>
        <p:spPr>
          <a:xfrm>
            <a:off x="-228600" y="3118800"/>
            <a:ext cx="9601200" cy="1477800"/>
          </a:xfrm>
          <a:prstGeom prst="rect">
            <a:avLst/>
          </a:prstGeom>
          <a:noFill/>
          <a:ln cap="flat" cmpd="sng" w="152400">
            <a:solidFill>
              <a:srgbClr val="6D2A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61"/>
          <p:cNvSpPr/>
          <p:nvPr/>
        </p:nvSpPr>
        <p:spPr>
          <a:xfrm>
            <a:off x="6857990" y="28290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609" name="Google Shape;609;p6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90" y="28290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61"/>
          <p:cNvSpPr txBox="1"/>
          <p:nvPr/>
        </p:nvSpPr>
        <p:spPr>
          <a:xfrm>
            <a:off x="228600" y="3211200"/>
            <a:ext cx="64008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Remember to come back after the 10-minute break!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1" name="Google Shape;611;p61"/>
          <p:cNvSpPr txBox="1"/>
          <p:nvPr/>
        </p:nvSpPr>
        <p:spPr>
          <a:xfrm>
            <a:off x="2514600" y="518400"/>
            <a:ext cx="6400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Thanks for coming! Questions?</a:t>
            </a:r>
            <a:endParaRPr sz="4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pronouns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 (before)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0" name="Google Shape;110;p1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228600" y="20883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Avoid repetition!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Maria forgot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Maria’s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backpack, so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Maria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went back for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Maria’s backpack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pronouns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 (after)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3" name="Google Shape;123;p2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228600" y="20883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Avoid repetition!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Maria forgot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her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backpack, so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she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went back for 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it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Antecedents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228600" y="1595225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antecedent is the noun replaced by the pronoun.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4800600" y="1895275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6" name="Google Shape;136;p2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228600" y="2493175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You refer to someone by their name directly instead of “her” or “him.”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4800600" y="2493175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Karen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lost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her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phone, and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Maria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noticed, asking, “Did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you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lose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your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phone?”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Antecedents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228600" y="1595225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antecedent is the noun replaced by the pronoun.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4800600" y="1895275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9" name="Google Shape;149;p2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228600" y="2493175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antecedent usually comes before the pronoun, in the same sentence or a previous sentence.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800600" y="2493175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Maria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forgot her backpack, so she went back for it.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Personal </a:t>
            </a: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Pronouns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Subject Pronouns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2" name="Google Shape;162;p2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228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Used when the pronoun is the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subject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of the sentence.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I, you, he, she, it, we, they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They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are late; it’s been 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nearly 20 minutes since the arranged time!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-3465308" y="4229100"/>
            <a:ext cx="15730575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he she we her mine yours it they his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